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8"/>
  </p:notesMasterIdLst>
  <p:sldIdLst>
    <p:sldId id="256" r:id="rId2"/>
    <p:sldId id="261" r:id="rId3"/>
    <p:sldId id="262" r:id="rId4"/>
    <p:sldId id="271" r:id="rId5"/>
    <p:sldId id="273" r:id="rId6"/>
    <p:sldId id="274" r:id="rId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9344" autoAdjust="0"/>
  </p:normalViewPr>
  <p:slideViewPr>
    <p:cSldViewPr>
      <p:cViewPr>
        <p:scale>
          <a:sx n="70" d="100"/>
          <a:sy n="70" d="100"/>
        </p:scale>
        <p:origin x="-138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4.wmf"/><Relationship Id="rId18" Type="http://schemas.openxmlformats.org/officeDocument/2006/relationships/image" Target="../media/image19.wmf"/><Relationship Id="rId3" Type="http://schemas.openxmlformats.org/officeDocument/2006/relationships/image" Target="../media/image4.wmf"/><Relationship Id="rId21" Type="http://schemas.openxmlformats.org/officeDocument/2006/relationships/image" Target="../media/image22.wmf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17" Type="http://schemas.openxmlformats.org/officeDocument/2006/relationships/image" Target="../media/image18.wmf"/><Relationship Id="rId2" Type="http://schemas.openxmlformats.org/officeDocument/2006/relationships/image" Target="../media/image3.wmf"/><Relationship Id="rId16" Type="http://schemas.openxmlformats.org/officeDocument/2006/relationships/image" Target="../media/image17.wmf"/><Relationship Id="rId20" Type="http://schemas.openxmlformats.org/officeDocument/2006/relationships/image" Target="../media/image21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24" Type="http://schemas.openxmlformats.org/officeDocument/2006/relationships/image" Target="../media/image25.wmf"/><Relationship Id="rId5" Type="http://schemas.openxmlformats.org/officeDocument/2006/relationships/image" Target="../media/image6.wmf"/><Relationship Id="rId15" Type="http://schemas.openxmlformats.org/officeDocument/2006/relationships/image" Target="../media/image16.wmf"/><Relationship Id="rId23" Type="http://schemas.openxmlformats.org/officeDocument/2006/relationships/image" Target="../media/image24.wmf"/><Relationship Id="rId10" Type="http://schemas.openxmlformats.org/officeDocument/2006/relationships/image" Target="../media/image11.wmf"/><Relationship Id="rId19" Type="http://schemas.openxmlformats.org/officeDocument/2006/relationships/image" Target="../media/image20.wmf"/><Relationship Id="rId4" Type="http://schemas.openxmlformats.org/officeDocument/2006/relationships/image" Target="../media/image5.wmf"/><Relationship Id="rId9" Type="http://schemas.openxmlformats.org/officeDocument/2006/relationships/image" Target="../media/image10.wmf"/><Relationship Id="rId14" Type="http://schemas.openxmlformats.org/officeDocument/2006/relationships/image" Target="../media/image15.wmf"/><Relationship Id="rId22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260034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2130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12E40-BC7A-4A8B-9236-641738D75F3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F6BCBE8-30B0-4476-8762-9236B142003A}" type="datetimeFigureOut">
              <a:rPr lang="en-US" smtClean="0"/>
              <a:pPr/>
              <a:t>10/2/2016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26" Type="http://schemas.openxmlformats.org/officeDocument/2006/relationships/image" Target="../media/image13.wmf"/><Relationship Id="rId39" Type="http://schemas.openxmlformats.org/officeDocument/2006/relationships/oleObject" Target="../embeddings/oleObject19.bin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34" Type="http://schemas.openxmlformats.org/officeDocument/2006/relationships/image" Target="../media/image17.wmf"/><Relationship Id="rId42" Type="http://schemas.openxmlformats.org/officeDocument/2006/relationships/image" Target="../media/image21.wmf"/><Relationship Id="rId47" Type="http://schemas.openxmlformats.org/officeDocument/2006/relationships/oleObject" Target="../embeddings/oleObject23.bin"/><Relationship Id="rId50" Type="http://schemas.openxmlformats.org/officeDocument/2006/relationships/image" Target="../media/image25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33" Type="http://schemas.openxmlformats.org/officeDocument/2006/relationships/oleObject" Target="../embeddings/oleObject16.bin"/><Relationship Id="rId38" Type="http://schemas.openxmlformats.org/officeDocument/2006/relationships/image" Target="../media/image19.wmf"/><Relationship Id="rId46" Type="http://schemas.openxmlformats.org/officeDocument/2006/relationships/image" Target="../media/image23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29" Type="http://schemas.openxmlformats.org/officeDocument/2006/relationships/oleObject" Target="../embeddings/oleObject14.bin"/><Relationship Id="rId41" Type="http://schemas.openxmlformats.org/officeDocument/2006/relationships/oleObject" Target="../embeddings/oleObject20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wmf"/><Relationship Id="rId32" Type="http://schemas.openxmlformats.org/officeDocument/2006/relationships/image" Target="../media/image16.wmf"/><Relationship Id="rId37" Type="http://schemas.openxmlformats.org/officeDocument/2006/relationships/oleObject" Target="../embeddings/oleObject18.bin"/><Relationship Id="rId40" Type="http://schemas.openxmlformats.org/officeDocument/2006/relationships/image" Target="../media/image20.wmf"/><Relationship Id="rId45" Type="http://schemas.openxmlformats.org/officeDocument/2006/relationships/oleObject" Target="../embeddings/oleObject22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14.wmf"/><Relationship Id="rId36" Type="http://schemas.openxmlformats.org/officeDocument/2006/relationships/image" Target="../media/image18.wmf"/><Relationship Id="rId49" Type="http://schemas.openxmlformats.org/officeDocument/2006/relationships/oleObject" Target="../embeddings/oleObject24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5.bin"/><Relationship Id="rId44" Type="http://schemas.openxmlformats.org/officeDocument/2006/relationships/image" Target="../media/image22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Relationship Id="rId27" Type="http://schemas.openxmlformats.org/officeDocument/2006/relationships/oleObject" Target="../embeddings/oleObject13.bin"/><Relationship Id="rId30" Type="http://schemas.openxmlformats.org/officeDocument/2006/relationships/image" Target="../media/image15.wmf"/><Relationship Id="rId35" Type="http://schemas.openxmlformats.org/officeDocument/2006/relationships/oleObject" Target="../embeddings/oleObject17.bin"/><Relationship Id="rId43" Type="http://schemas.openxmlformats.org/officeDocument/2006/relationships/oleObject" Target="../embeddings/oleObject21.bin"/><Relationship Id="rId48" Type="http://schemas.openxmlformats.org/officeDocument/2006/relationships/image" Target="../media/image24.wmf"/><Relationship Id="rId8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976064" y="2505748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ru" dirty="0"/>
              <a:t>Первообразная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685800" y="2624248"/>
            <a:ext cx="7772400" cy="677078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ru" dirty="0"/>
              <a:t>Тема </a:t>
            </a:r>
            <a:r>
              <a:rPr lang="ru" dirty="0" smtClean="0"/>
              <a:t>урока</a:t>
            </a:r>
            <a:r>
              <a:rPr lang="ru" dirty="0"/>
              <a:t>:</a:t>
            </a:r>
          </a:p>
        </p:txBody>
      </p:sp>
      <p:sp>
        <p:nvSpPr>
          <p:cNvPr id="25" name="Shape 25"/>
          <p:cNvSpPr txBox="1"/>
          <p:nvPr/>
        </p:nvSpPr>
        <p:spPr>
          <a:xfrm>
            <a:off x="5788075" y="5516225"/>
            <a:ext cx="3183600" cy="40007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ru" dirty="0" smtClean="0">
                <a:solidFill>
                  <a:schemeClr val="lt2"/>
                </a:solidFill>
              </a:rPr>
              <a:t> </a:t>
            </a:r>
            <a:endParaRPr lang="ru" dirty="0">
              <a:solidFill>
                <a:schemeClr val="lt2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algn="ctr" rtl="0">
              <a:buNone/>
            </a:pPr>
            <a:r>
              <a:rPr lang="ru" dirty="0"/>
              <a:t>Определение первообразной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428596" y="2643182"/>
            <a:ext cx="8199600" cy="14384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ru" sz="3000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 = F(x)</a:t>
            </a:r>
            <a:r>
              <a:rPr lang="ru" sz="3000" dirty="0">
                <a:solidFill>
                  <a:schemeClr val="lt1"/>
                </a:solidFill>
              </a:rPr>
              <a:t> называют первообразной для </a:t>
            </a:r>
            <a:r>
              <a:rPr lang="ru" sz="3000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 = f(x)</a:t>
            </a:r>
            <a:r>
              <a:rPr lang="ru" sz="3000" dirty="0">
                <a:solidFill>
                  <a:schemeClr val="lt1"/>
                </a:solidFill>
              </a:rPr>
              <a:t> на промежутке </a:t>
            </a:r>
            <a:r>
              <a:rPr lang="ru" sz="3000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X, </a:t>
            </a:r>
            <a:r>
              <a:rPr lang="ru" sz="3000" dirty="0">
                <a:solidFill>
                  <a:schemeClr val="lt1"/>
                </a:solidFill>
              </a:rPr>
              <a:t>если при </a:t>
            </a:r>
            <a:r>
              <a:rPr lang="ru" sz="3000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</a:t>
            </a:r>
            <a:r>
              <a:rPr lang="ru" sz="30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∈</a:t>
            </a:r>
            <a:r>
              <a:rPr lang="ru" sz="3000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X</a:t>
            </a:r>
          </a:p>
          <a:p>
            <a:pPr lvl="0" algn="ctr" rtl="0">
              <a:buNone/>
            </a:pPr>
            <a:r>
              <a:rPr lang="ru" sz="3000" i="1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F'(x) = f(x)</a:t>
            </a:r>
            <a:r>
              <a:rPr lang="ru" sz="3000" dirty="0">
                <a:solidFill>
                  <a:schemeClr val="lt1"/>
                </a:solidFill>
              </a:rPr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algn="ctr">
              <a:buNone/>
            </a:pPr>
            <a:r>
              <a:rPr lang="ru" dirty="0"/>
              <a:t>Неоднозначность первообразной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613860" y="2302650"/>
            <a:ext cx="1648499" cy="719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algn="r">
              <a:buNone/>
            </a:pPr>
            <a:r>
              <a:rPr lang="ru" sz="3000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f(x) = 2x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3082660" y="1583550"/>
            <a:ext cx="1964399" cy="719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ru" sz="3000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(x) = x</a:t>
            </a:r>
            <a:r>
              <a:rPr lang="ru" sz="3000" i="1" baseline="30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3082660" y="2302650"/>
            <a:ext cx="2745000" cy="719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ru" sz="3000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(x) = x</a:t>
            </a:r>
            <a:r>
              <a:rPr lang="ru" sz="3000" i="1" baseline="30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+ 1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3082660" y="3021750"/>
            <a:ext cx="2666100" cy="719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ru" sz="3000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(x) = x</a:t>
            </a:r>
            <a:r>
              <a:rPr lang="ru" sz="3000" i="1" baseline="30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+ 5</a:t>
            </a:r>
          </a:p>
        </p:txBody>
      </p:sp>
      <p:cxnSp>
        <p:nvCxnSpPr>
          <p:cNvPr id="93" name="Shape 93"/>
          <p:cNvCxnSpPr>
            <a:stCxn id="89" idx="3"/>
            <a:endCxn id="90" idx="1"/>
          </p:cNvCxnSpPr>
          <p:nvPr/>
        </p:nvCxnSpPr>
        <p:spPr>
          <a:xfrm rot="10800000" flipH="1">
            <a:off x="2262360" y="1943100"/>
            <a:ext cx="820300" cy="719100"/>
          </a:xfrm>
          <a:prstGeom prst="straightConnector1">
            <a:avLst/>
          </a:prstGeom>
          <a:noFill/>
          <a:ln w="19050" cap="flat">
            <a:solidFill>
              <a:schemeClr val="lt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94" name="Shape 94"/>
          <p:cNvCxnSpPr>
            <a:endCxn id="91" idx="1"/>
          </p:cNvCxnSpPr>
          <p:nvPr/>
        </p:nvCxnSpPr>
        <p:spPr>
          <a:xfrm>
            <a:off x="2280160" y="2652300"/>
            <a:ext cx="802500" cy="9899"/>
          </a:xfrm>
          <a:prstGeom prst="straightConnector1">
            <a:avLst/>
          </a:prstGeom>
          <a:noFill/>
          <a:ln w="19050" cap="flat">
            <a:solidFill>
              <a:schemeClr val="lt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95" name="Shape 95"/>
          <p:cNvCxnSpPr>
            <a:stCxn id="89" idx="3"/>
            <a:endCxn id="92" idx="1"/>
          </p:cNvCxnSpPr>
          <p:nvPr/>
        </p:nvCxnSpPr>
        <p:spPr>
          <a:xfrm>
            <a:off x="2262360" y="2662200"/>
            <a:ext cx="820300" cy="719100"/>
          </a:xfrm>
          <a:prstGeom prst="straightConnector1">
            <a:avLst/>
          </a:prstGeom>
          <a:noFill/>
          <a:ln w="19050" cap="flat">
            <a:solidFill>
              <a:schemeClr val="lt1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96" name="Shape 96"/>
          <p:cNvSpPr txBox="1"/>
          <p:nvPr/>
        </p:nvSpPr>
        <p:spPr>
          <a:xfrm>
            <a:off x="6204900" y="1578600"/>
            <a:ext cx="1964399" cy="719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ru" sz="3000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ru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(x) = 2x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6204900" y="2297700"/>
            <a:ext cx="1990800" cy="719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ru" sz="3000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(x) = 2x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6204900" y="3016800"/>
            <a:ext cx="2025900" cy="719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ru" sz="3000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ru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(x) = 2x</a:t>
            </a:r>
          </a:p>
        </p:txBody>
      </p:sp>
      <p:cxnSp>
        <p:nvCxnSpPr>
          <p:cNvPr id="99" name="Shape 99"/>
          <p:cNvCxnSpPr>
            <a:endCxn id="97" idx="1"/>
          </p:cNvCxnSpPr>
          <p:nvPr/>
        </p:nvCxnSpPr>
        <p:spPr>
          <a:xfrm>
            <a:off x="5595300" y="2657250"/>
            <a:ext cx="609599" cy="0"/>
          </a:xfrm>
          <a:prstGeom prst="straightConnector1">
            <a:avLst/>
          </a:prstGeom>
          <a:noFill/>
          <a:ln w="19050" cap="flat">
            <a:solidFill>
              <a:schemeClr val="lt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00" name="Shape 100"/>
          <p:cNvCxnSpPr>
            <a:endCxn id="98" idx="1"/>
          </p:cNvCxnSpPr>
          <p:nvPr/>
        </p:nvCxnSpPr>
        <p:spPr>
          <a:xfrm rot="10800000" flipH="1">
            <a:off x="5577600" y="3376350"/>
            <a:ext cx="627299" cy="8699"/>
          </a:xfrm>
          <a:prstGeom prst="straightConnector1">
            <a:avLst/>
          </a:prstGeom>
          <a:noFill/>
          <a:ln w="19050" cap="flat">
            <a:solidFill>
              <a:schemeClr val="lt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01" name="Shape 101"/>
          <p:cNvCxnSpPr>
            <a:stCxn id="90" idx="3"/>
            <a:endCxn id="96" idx="1"/>
          </p:cNvCxnSpPr>
          <p:nvPr/>
        </p:nvCxnSpPr>
        <p:spPr>
          <a:xfrm rot="10800000" flipH="1">
            <a:off x="5047060" y="1938150"/>
            <a:ext cx="1157839" cy="4950"/>
          </a:xfrm>
          <a:prstGeom prst="straightConnector1">
            <a:avLst/>
          </a:prstGeom>
          <a:noFill/>
          <a:ln w="19050" cap="flat">
            <a:solidFill>
              <a:schemeClr val="lt1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02" name="Shape 102"/>
          <p:cNvSpPr/>
          <p:nvPr/>
        </p:nvSpPr>
        <p:spPr>
          <a:xfrm>
            <a:off x="666500" y="1508400"/>
            <a:ext cx="7480799" cy="2709899"/>
          </a:xfrm>
          <a:prstGeom prst="downArrowCallout">
            <a:avLst>
              <a:gd name="adj1" fmla="val 26218"/>
              <a:gd name="adj2" fmla="val 21846"/>
              <a:gd name="adj3" fmla="val 10356"/>
              <a:gd name="adj4" fmla="val 84242"/>
            </a:avLst>
          </a:prstGeom>
          <a:noFill/>
          <a:ln w="1905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3" name="Shape 103"/>
          <p:cNvSpPr txBox="1"/>
          <p:nvPr/>
        </p:nvSpPr>
        <p:spPr>
          <a:xfrm>
            <a:off x="671110" y="4218300"/>
            <a:ext cx="7489200" cy="14205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 = f(x) </a:t>
            </a:r>
            <a:r>
              <a:rPr lang="ru" sz="3000">
                <a:solidFill>
                  <a:schemeClr val="lt1"/>
                </a:solidFill>
              </a:rPr>
              <a:t>имеет бесконечно много первообразных вида </a:t>
            </a: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 = F(x)+C, где </a:t>
            </a:r>
          </a:p>
          <a:p>
            <a:pPr lvl="0" algn="ctr" rtl="0">
              <a:buNone/>
            </a:pPr>
            <a:r>
              <a:rPr lang="ru" sz="3000" i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 - </a:t>
            </a:r>
            <a:r>
              <a:rPr lang="ru" sz="3000">
                <a:solidFill>
                  <a:schemeClr val="lt1"/>
                </a:solidFill>
              </a:rPr>
              <a:t>произвольное число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Правила интегрирования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568" y="1772816"/>
                <a:ext cx="7848872" cy="3582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i="1" dirty="0" smtClean="0">
                    <a:solidFill>
                      <a:schemeClr val="bg1"/>
                    </a:solidFill>
                  </a:rPr>
                  <a:t>1) F + G </a:t>
                </a:r>
                <a:r>
                  <a:rPr lang="ru-RU" sz="2400" i="1" dirty="0">
                    <a:solidFill>
                      <a:schemeClr val="bg1"/>
                    </a:solidFill>
                  </a:rPr>
                  <a:t>первообразная для </a:t>
                </a:r>
                <a:r>
                  <a:rPr lang="en-US" sz="2400" i="1" dirty="0" smtClean="0">
                    <a:solidFill>
                      <a:schemeClr val="bg1"/>
                    </a:solidFill>
                  </a:rPr>
                  <a:t>f + g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  <m:t>𝐹</m:t>
                              </m:r>
                              <m:r>
                                <a:rPr lang="en-US" sz="2400" b="0" i="1" smtClean="0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  <m:t>𝐺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US" sz="2400" dirty="0" smtClean="0">
                  <a:solidFill>
                    <a:schemeClr val="accent5"/>
                  </a:solidFill>
                </a:endParaRPr>
              </a:p>
              <a:p>
                <a:endParaRPr lang="en-US" sz="2400" dirty="0" smtClean="0">
                  <a:solidFill>
                    <a:schemeClr val="tx2"/>
                  </a:solidFill>
                </a:endParaRPr>
              </a:p>
              <a:p>
                <a:pPr algn="ctr"/>
                <a:r>
                  <a:rPr lang="en-US" sz="2400" i="1" dirty="0" smtClean="0">
                    <a:solidFill>
                      <a:schemeClr val="bg1"/>
                    </a:solidFill>
                  </a:rPr>
                  <a:t>2) </a:t>
                </a:r>
                <a:r>
                  <a:rPr lang="en-US" sz="2400" i="1" dirty="0" err="1" smtClean="0">
                    <a:solidFill>
                      <a:schemeClr val="bg1"/>
                    </a:solidFill>
                  </a:rPr>
                  <a:t>kF</a:t>
                </a:r>
                <a:r>
                  <a:rPr lang="ru-RU" sz="2400" i="1" dirty="0" smtClean="0">
                    <a:solidFill>
                      <a:schemeClr val="bg1"/>
                    </a:solidFill>
                  </a:rPr>
                  <a:t>первообразная </a:t>
                </a:r>
                <a:r>
                  <a:rPr lang="ru-RU" sz="2400" i="1" dirty="0">
                    <a:solidFill>
                      <a:schemeClr val="bg1"/>
                    </a:solidFill>
                  </a:rPr>
                  <a:t>для </a:t>
                </a:r>
                <a:r>
                  <a:rPr lang="en-US" sz="2400" i="1" dirty="0" err="1" smtClean="0">
                    <a:solidFill>
                      <a:schemeClr val="bg1"/>
                    </a:solidFill>
                  </a:rPr>
                  <a:t>kf</a:t>
                </a:r>
                <a:endParaRPr lang="en-US" sz="2400" i="1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  <m:t>𝑘𝐹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𝑘𝑓</m:t>
                      </m:r>
                    </m:oMath>
                  </m:oMathPara>
                </a14:m>
                <a:endParaRPr lang="en-US" sz="2400" i="1" dirty="0" smtClean="0">
                  <a:solidFill>
                    <a:schemeClr val="accent5"/>
                  </a:solidFill>
                </a:endParaRPr>
              </a:p>
              <a:p>
                <a:pPr algn="ctr"/>
                <a:endParaRPr lang="en-US" sz="2400" i="1" dirty="0">
                  <a:solidFill>
                    <a:schemeClr val="accent5"/>
                  </a:solidFill>
                </a:endParaRPr>
              </a:p>
              <a:p>
                <a:pPr algn="ctr"/>
                <a:r>
                  <a:rPr lang="en-US" sz="2400" i="1" dirty="0" smtClean="0">
                    <a:solidFill>
                      <a:schemeClr val="bg1"/>
                    </a:solidFill>
                  </a:rPr>
                  <a:t>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𝑘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𝐹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𝑘𝑥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ru-RU" sz="2400" i="1" dirty="0" smtClean="0">
                    <a:solidFill>
                      <a:schemeClr val="bg1"/>
                    </a:solidFill>
                  </a:rPr>
                  <a:t>первообразная для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𝑘𝑥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ru-RU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, при 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𝑘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endParaRPr lang="en-US" sz="2400" b="0" i="1" dirty="0" smtClean="0">
                  <a:solidFill>
                    <a:schemeClr val="bg1"/>
                  </a:solidFill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sz="2400" i="1">
                                  <a:solidFill>
                                    <a:schemeClr val="accent5"/>
                                  </a:solidFill>
                                  <a:latin typeface="Cambria Math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</a:rPr>
                                    <m:t>𝑘𝑥</m:t>
                                  </m:r>
                                  <m:r>
                                    <a:rPr lang="en-US" sz="2400" i="1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400" i="1" dirty="0">
                                  <a:solidFill>
                                    <a:schemeClr val="accent5"/>
                                  </a:solidFill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∗</m:t>
                      </m:r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𝑘𝑥</m:t>
                          </m:r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5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solidFill>
                            <a:schemeClr val="accent5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𝑘𝑥</m:t>
                          </m:r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accent5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72816"/>
                <a:ext cx="7848872" cy="3582840"/>
              </a:xfrm>
              <a:prstGeom prst="rect">
                <a:avLst/>
              </a:prstGeom>
              <a:blipFill rotWithShape="1">
                <a:blip r:embed="rId2"/>
                <a:stretch>
                  <a:fillRect l="-388" t="-11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38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876300" y="228600"/>
            <a:ext cx="7391400" cy="73183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 eaLnBrk="1" hangingPunct="1"/>
            <a:r>
              <a:rPr lang="ru-RU" sz="4000" smtClean="0">
                <a:solidFill>
                  <a:srgbClr val="04A85A"/>
                </a:solidFill>
                <a:latin typeface="Century Gothic" pitchFamily="34" charset="0"/>
              </a:rPr>
              <a:t>Таблица первообразных</a:t>
            </a:r>
          </a:p>
        </p:txBody>
      </p: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-260604000" y="-571711138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>
                <a:solidFill>
                  <a:schemeClr val="tx2"/>
                </a:solidFill>
              </a:rPr>
              <a:t>f(x)</a:t>
            </a:r>
            <a:endParaRPr lang="ru-RU" sz="3600" i="1">
              <a:solidFill>
                <a:schemeClr val="tx2"/>
              </a:solidFill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-265176000" y="-571711138"/>
            <a:ext cx="10048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>
                <a:solidFill>
                  <a:schemeClr val="tx2"/>
                </a:solidFill>
              </a:rPr>
              <a:t>F(x)</a:t>
            </a:r>
            <a:endParaRPr lang="ru-RU" sz="3600" i="1">
              <a:solidFill>
                <a:schemeClr val="tx2"/>
              </a:solidFill>
            </a:endParaRPr>
          </a:p>
        </p:txBody>
      </p:sp>
      <p:sp>
        <p:nvSpPr>
          <p:cNvPr id="9221" name="Rectangle 28"/>
          <p:cNvSpPr>
            <a:spLocks noChangeArrowheads="1"/>
          </p:cNvSpPr>
          <p:nvPr/>
        </p:nvSpPr>
        <p:spPr bwMode="auto">
          <a:xfrm>
            <a:off x="-260604000" y="-571711138"/>
            <a:ext cx="10048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>
                <a:solidFill>
                  <a:schemeClr val="tx2"/>
                </a:solidFill>
              </a:rPr>
              <a:t>F(x)</a:t>
            </a:r>
            <a:endParaRPr lang="ru-RU" sz="3600" i="1">
              <a:solidFill>
                <a:schemeClr val="tx2"/>
              </a:solidFill>
            </a:endParaRPr>
          </a:p>
        </p:txBody>
      </p:sp>
      <p:grpSp>
        <p:nvGrpSpPr>
          <p:cNvPr id="2" name="Group 77"/>
          <p:cNvGrpSpPr>
            <a:grpSpLocks/>
          </p:cNvGrpSpPr>
          <p:nvPr/>
        </p:nvGrpSpPr>
        <p:grpSpPr bwMode="auto">
          <a:xfrm>
            <a:off x="0" y="1143000"/>
            <a:ext cx="9144000" cy="5492750"/>
            <a:chOff x="0" y="860"/>
            <a:chExt cx="5760" cy="3460"/>
          </a:xfrm>
        </p:grpSpPr>
        <p:sp>
          <p:nvSpPr>
            <p:cNvPr id="9224" name="Rectangle 69"/>
            <p:cNvSpPr>
              <a:spLocks noChangeArrowheads="1"/>
            </p:cNvSpPr>
            <p:nvPr/>
          </p:nvSpPr>
          <p:spPr bwMode="auto">
            <a:xfrm>
              <a:off x="0" y="860"/>
              <a:ext cx="5760" cy="432"/>
            </a:xfrm>
            <a:prstGeom prst="rect">
              <a:avLst/>
            </a:prstGeom>
            <a:solidFill>
              <a:srgbClr val="CAFEE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schemeClr val="bg2"/>
                </a:solidFill>
              </a:endParaRPr>
            </a:p>
          </p:txBody>
        </p:sp>
        <p:graphicFrame>
          <p:nvGraphicFramePr>
            <p:cNvPr id="9225" name="Object 9"/>
            <p:cNvGraphicFramePr>
              <a:graphicFrameLocks noChangeAspect="1"/>
            </p:cNvGraphicFramePr>
            <p:nvPr/>
          </p:nvGraphicFramePr>
          <p:xfrm>
            <a:off x="288" y="1291"/>
            <a:ext cx="864" cy="5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name="Формула" r:id="rId3" imgW="622030" imgH="418918" progId="Equation.3">
                    <p:embed/>
                  </p:oleObj>
                </mc:Choice>
                <mc:Fallback>
                  <p:oleObj name="Формула" r:id="rId3" imgW="622030" imgH="418918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1291"/>
                          <a:ext cx="864" cy="58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6" name="Object 12"/>
            <p:cNvGraphicFramePr>
              <a:graphicFrameLocks noChangeAspect="1"/>
            </p:cNvGraphicFramePr>
            <p:nvPr/>
          </p:nvGraphicFramePr>
          <p:xfrm>
            <a:off x="1942" y="2011"/>
            <a:ext cx="388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1" name="Формула" r:id="rId5" imgW="253780" imgH="215713" progId="Equation.3">
                    <p:embed/>
                  </p:oleObj>
                </mc:Choice>
                <mc:Fallback>
                  <p:oleObj name="Формула" r:id="rId5" imgW="253780" imgH="215713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2" y="2011"/>
                          <a:ext cx="388" cy="3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7" name="Object 15"/>
            <p:cNvGraphicFramePr>
              <a:graphicFrameLocks noChangeAspect="1"/>
            </p:cNvGraphicFramePr>
            <p:nvPr/>
          </p:nvGraphicFramePr>
          <p:xfrm>
            <a:off x="192" y="1884"/>
            <a:ext cx="1008" cy="6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2" name="Формула" r:id="rId7" imgW="723586" imgH="431613" progId="Equation.3">
                    <p:embed/>
                  </p:oleObj>
                </mc:Choice>
                <mc:Fallback>
                  <p:oleObj name="Формула" r:id="rId7" imgW="723586" imgH="431613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1884"/>
                          <a:ext cx="1008" cy="60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8" name="Line 4"/>
            <p:cNvSpPr>
              <a:spLocks noChangeShapeType="1"/>
            </p:cNvSpPr>
            <p:nvPr/>
          </p:nvSpPr>
          <p:spPr bwMode="auto">
            <a:xfrm>
              <a:off x="1392" y="860"/>
              <a:ext cx="0" cy="345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9" name="Line 5"/>
            <p:cNvSpPr>
              <a:spLocks noChangeShapeType="1"/>
            </p:cNvSpPr>
            <p:nvPr/>
          </p:nvSpPr>
          <p:spPr bwMode="auto">
            <a:xfrm>
              <a:off x="0" y="1292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0" name="Line 11"/>
            <p:cNvSpPr>
              <a:spLocks noChangeShapeType="1"/>
            </p:cNvSpPr>
            <p:nvPr/>
          </p:nvSpPr>
          <p:spPr bwMode="auto">
            <a:xfrm>
              <a:off x="0" y="1868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1" name="Line 14"/>
            <p:cNvSpPr>
              <a:spLocks noChangeShapeType="1"/>
            </p:cNvSpPr>
            <p:nvPr/>
          </p:nvSpPr>
          <p:spPr bwMode="auto">
            <a:xfrm>
              <a:off x="0" y="2492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2" name="Line 19"/>
            <p:cNvSpPr>
              <a:spLocks noChangeShapeType="1"/>
            </p:cNvSpPr>
            <p:nvPr/>
          </p:nvSpPr>
          <p:spPr bwMode="auto">
            <a:xfrm>
              <a:off x="0" y="2828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3" name="Line 20"/>
            <p:cNvSpPr>
              <a:spLocks noChangeShapeType="1"/>
            </p:cNvSpPr>
            <p:nvPr/>
          </p:nvSpPr>
          <p:spPr bwMode="auto">
            <a:xfrm>
              <a:off x="0" y="3740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4" name="Line 21"/>
            <p:cNvSpPr>
              <a:spLocks noChangeShapeType="1"/>
            </p:cNvSpPr>
            <p:nvPr/>
          </p:nvSpPr>
          <p:spPr bwMode="auto">
            <a:xfrm>
              <a:off x="0" y="3164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5" name="Line 26"/>
            <p:cNvSpPr>
              <a:spLocks noChangeShapeType="1"/>
            </p:cNvSpPr>
            <p:nvPr/>
          </p:nvSpPr>
          <p:spPr bwMode="auto">
            <a:xfrm>
              <a:off x="2880" y="860"/>
              <a:ext cx="0" cy="345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Line 27"/>
            <p:cNvSpPr>
              <a:spLocks noChangeShapeType="1"/>
            </p:cNvSpPr>
            <p:nvPr/>
          </p:nvSpPr>
          <p:spPr bwMode="auto">
            <a:xfrm>
              <a:off x="4368" y="860"/>
              <a:ext cx="0" cy="345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Rectangle 29"/>
            <p:cNvSpPr>
              <a:spLocks noChangeArrowheads="1"/>
            </p:cNvSpPr>
            <p:nvPr/>
          </p:nvSpPr>
          <p:spPr bwMode="auto">
            <a:xfrm>
              <a:off x="4848" y="860"/>
              <a:ext cx="536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i="1" dirty="0">
                  <a:solidFill>
                    <a:schemeClr val="bg2"/>
                  </a:solidFill>
                </a:rPr>
                <a:t>f(x)</a:t>
              </a:r>
              <a:endParaRPr lang="ru-RU" sz="3600" i="1" dirty="0">
                <a:solidFill>
                  <a:schemeClr val="bg2"/>
                </a:solidFill>
              </a:endParaRPr>
            </a:p>
          </p:txBody>
        </p:sp>
        <p:graphicFrame>
          <p:nvGraphicFramePr>
            <p:cNvPr id="9238" name="Object 34"/>
            <p:cNvGraphicFramePr>
              <a:graphicFrameLocks noChangeAspect="1"/>
            </p:cNvGraphicFramePr>
            <p:nvPr/>
          </p:nvGraphicFramePr>
          <p:xfrm>
            <a:off x="1833" y="3171"/>
            <a:ext cx="654" cy="5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3" name="Формула" r:id="rId9" imgW="482391" imgH="406224" progId="Equation.3">
                    <p:embed/>
                  </p:oleObj>
                </mc:Choice>
                <mc:Fallback>
                  <p:oleObj name="Формула" r:id="rId9" imgW="482391" imgH="406224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" y="3171"/>
                          <a:ext cx="654" cy="5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9" name="Object 37"/>
            <p:cNvGraphicFramePr>
              <a:graphicFrameLocks noChangeAspect="1"/>
            </p:cNvGraphicFramePr>
            <p:nvPr/>
          </p:nvGraphicFramePr>
          <p:xfrm>
            <a:off x="1824" y="3740"/>
            <a:ext cx="624" cy="5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4" name="Формула" r:id="rId11" imgW="444114" imgH="406048" progId="Equation.3">
                    <p:embed/>
                  </p:oleObj>
                </mc:Choice>
                <mc:Fallback>
                  <p:oleObj name="Формула" r:id="rId11" imgW="444114" imgH="406048" progId="Equation.3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3740"/>
                          <a:ext cx="624" cy="5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0" name="Object 42"/>
            <p:cNvGraphicFramePr>
              <a:graphicFrameLocks noChangeAspect="1"/>
            </p:cNvGraphicFramePr>
            <p:nvPr/>
          </p:nvGraphicFramePr>
          <p:xfrm>
            <a:off x="3360" y="1885"/>
            <a:ext cx="624" cy="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" name="Формула" r:id="rId13" imgW="431613" imgH="406224" progId="Equation.3">
                    <p:embed/>
                  </p:oleObj>
                </mc:Choice>
                <mc:Fallback>
                  <p:oleObj name="Формула" r:id="rId13" imgW="431613" imgH="406224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1885"/>
                          <a:ext cx="624" cy="5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1" name="Object 44"/>
            <p:cNvGraphicFramePr>
              <a:graphicFrameLocks noChangeAspect="1"/>
            </p:cNvGraphicFramePr>
            <p:nvPr/>
          </p:nvGraphicFramePr>
          <p:xfrm>
            <a:off x="4883" y="1292"/>
            <a:ext cx="409" cy="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" name="Формула" r:id="rId15" imgW="304668" imgH="418918" progId="Equation.3">
                    <p:embed/>
                  </p:oleObj>
                </mc:Choice>
                <mc:Fallback>
                  <p:oleObj name="Формула" r:id="rId15" imgW="304668" imgH="418918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3" y="1292"/>
                          <a:ext cx="409" cy="5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2" name="Object 46"/>
            <p:cNvGraphicFramePr>
              <a:graphicFrameLocks noChangeAspect="1"/>
            </p:cNvGraphicFramePr>
            <p:nvPr/>
          </p:nvGraphicFramePr>
          <p:xfrm>
            <a:off x="4804" y="3172"/>
            <a:ext cx="568" cy="5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" name="Формула" r:id="rId17" imgW="406048" imgH="406048" progId="Equation.3">
                    <p:embed/>
                  </p:oleObj>
                </mc:Choice>
                <mc:Fallback>
                  <p:oleObj name="Формула" r:id="rId17" imgW="406048" imgH="406048" progId="Equation.3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4" y="3172"/>
                          <a:ext cx="568" cy="5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3" name="Object 47"/>
            <p:cNvGraphicFramePr>
              <a:graphicFrameLocks noChangeAspect="1"/>
            </p:cNvGraphicFramePr>
            <p:nvPr/>
          </p:nvGraphicFramePr>
          <p:xfrm>
            <a:off x="4752" y="3734"/>
            <a:ext cx="720" cy="5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" name="Формула" r:id="rId19" imgW="545863" imgH="444307" progId="Equation.3">
                    <p:embed/>
                  </p:oleObj>
                </mc:Choice>
                <mc:Fallback>
                  <p:oleObj name="Формула" r:id="rId19" imgW="545863" imgH="444307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2" y="3734"/>
                          <a:ext cx="720" cy="5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4" name="Line 49"/>
            <p:cNvSpPr>
              <a:spLocks noChangeShapeType="1"/>
            </p:cNvSpPr>
            <p:nvPr/>
          </p:nvSpPr>
          <p:spPr bwMode="auto">
            <a:xfrm>
              <a:off x="0" y="860"/>
              <a:ext cx="0" cy="345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5" name="Line 50"/>
            <p:cNvSpPr>
              <a:spLocks noChangeShapeType="1"/>
            </p:cNvSpPr>
            <p:nvPr/>
          </p:nvSpPr>
          <p:spPr bwMode="auto">
            <a:xfrm>
              <a:off x="5743" y="860"/>
              <a:ext cx="0" cy="345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6" name="Line 51"/>
            <p:cNvSpPr>
              <a:spLocks noChangeShapeType="1"/>
            </p:cNvSpPr>
            <p:nvPr/>
          </p:nvSpPr>
          <p:spPr bwMode="auto">
            <a:xfrm>
              <a:off x="0" y="4306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7" name="Line 52"/>
            <p:cNvSpPr>
              <a:spLocks noChangeShapeType="1"/>
            </p:cNvSpPr>
            <p:nvPr/>
          </p:nvSpPr>
          <p:spPr bwMode="auto">
            <a:xfrm>
              <a:off x="0" y="860"/>
              <a:ext cx="576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9248" name="Object 53"/>
            <p:cNvGraphicFramePr>
              <a:graphicFrameLocks noChangeAspect="1"/>
            </p:cNvGraphicFramePr>
            <p:nvPr/>
          </p:nvGraphicFramePr>
          <p:xfrm>
            <a:off x="2016" y="1388"/>
            <a:ext cx="33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9" name="Формула" r:id="rId21" imgW="190417" imgH="190417" progId="Equation.3">
                    <p:embed/>
                  </p:oleObj>
                </mc:Choice>
                <mc:Fallback>
                  <p:oleObj name="Формула" r:id="rId21" imgW="190417" imgH="190417" progId="Equation.3">
                    <p:embed/>
                    <p:pic>
                      <p:nvPicPr>
                        <p:cNvPr id="0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6" y="1388"/>
                          <a:ext cx="336" cy="3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9" name="Object 54"/>
            <p:cNvGraphicFramePr>
              <a:graphicFrameLocks noChangeAspect="1"/>
            </p:cNvGraphicFramePr>
            <p:nvPr/>
          </p:nvGraphicFramePr>
          <p:xfrm>
            <a:off x="3312" y="1436"/>
            <a:ext cx="720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0" name="Формула" r:id="rId23" imgW="482391" imgH="203112" progId="Equation.3">
                    <p:embed/>
                  </p:oleObj>
                </mc:Choice>
                <mc:Fallback>
                  <p:oleObj name="Формула" r:id="rId23" imgW="482391" imgH="203112" progId="Equation.3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1436"/>
                          <a:ext cx="720" cy="3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0" name="Object 55"/>
            <p:cNvGraphicFramePr>
              <a:graphicFrameLocks noChangeAspect="1"/>
            </p:cNvGraphicFramePr>
            <p:nvPr/>
          </p:nvGraphicFramePr>
          <p:xfrm>
            <a:off x="4800" y="1998"/>
            <a:ext cx="480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" name="Формула" r:id="rId25" imgW="304668" imgH="241195" progId="Equation.3">
                    <p:embed/>
                  </p:oleObj>
                </mc:Choice>
                <mc:Fallback>
                  <p:oleObj name="Формула" r:id="rId25" imgW="304668" imgH="241195" progId="Equation.3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0" y="1998"/>
                          <a:ext cx="480" cy="3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1" name="Object 56"/>
            <p:cNvGraphicFramePr>
              <a:graphicFrameLocks noChangeAspect="1"/>
            </p:cNvGraphicFramePr>
            <p:nvPr/>
          </p:nvGraphicFramePr>
          <p:xfrm>
            <a:off x="4896" y="2492"/>
            <a:ext cx="33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" name="Формула" r:id="rId27" imgW="203024" imgH="203024" progId="Equation.3">
                    <p:embed/>
                  </p:oleObj>
                </mc:Choice>
                <mc:Fallback>
                  <p:oleObj name="Формула" r:id="rId27" imgW="203024" imgH="203024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6" y="2492"/>
                          <a:ext cx="336" cy="3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2" name="Object 57"/>
            <p:cNvGraphicFramePr>
              <a:graphicFrameLocks noChangeAspect="1"/>
            </p:cNvGraphicFramePr>
            <p:nvPr/>
          </p:nvGraphicFramePr>
          <p:xfrm>
            <a:off x="3312" y="2492"/>
            <a:ext cx="768" cy="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3" name="Формула" r:id="rId29" imgW="482391" imgH="203112" progId="Equation.3">
                    <p:embed/>
                  </p:oleObj>
                </mc:Choice>
                <mc:Fallback>
                  <p:oleObj name="Формула" r:id="rId29" imgW="482391" imgH="203112" progId="Equation.3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2492"/>
                          <a:ext cx="768" cy="3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3" name="Object 58"/>
            <p:cNvGraphicFramePr>
              <a:graphicFrameLocks noChangeAspect="1"/>
            </p:cNvGraphicFramePr>
            <p:nvPr/>
          </p:nvGraphicFramePr>
          <p:xfrm>
            <a:off x="3504" y="2828"/>
            <a:ext cx="313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" name="Формула" r:id="rId31" imgW="164814" imgH="177492" progId="Equation.3">
                    <p:embed/>
                  </p:oleObj>
                </mc:Choice>
                <mc:Fallback>
                  <p:oleObj name="Формула" r:id="rId31" imgW="164814" imgH="177492" progId="Equation.3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828"/>
                          <a:ext cx="313" cy="3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4" name="Object 59"/>
            <p:cNvGraphicFramePr>
              <a:graphicFrameLocks noChangeAspect="1"/>
            </p:cNvGraphicFramePr>
            <p:nvPr/>
          </p:nvGraphicFramePr>
          <p:xfrm>
            <a:off x="4848" y="2828"/>
            <a:ext cx="432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" name="Формула" r:id="rId33" imgW="253670" imgH="177569" progId="Equation.3">
                    <p:embed/>
                  </p:oleObj>
                </mc:Choice>
                <mc:Fallback>
                  <p:oleObj name="Формула" r:id="rId33" imgW="253670" imgH="177569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8" y="2828"/>
                          <a:ext cx="432" cy="3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5" name="Object 60"/>
            <p:cNvGraphicFramePr>
              <a:graphicFrameLocks noChangeAspect="1"/>
            </p:cNvGraphicFramePr>
            <p:nvPr/>
          </p:nvGraphicFramePr>
          <p:xfrm>
            <a:off x="1872" y="2876"/>
            <a:ext cx="496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6" name="Формула" r:id="rId35" imgW="355446" imgH="190417" progId="Equation.3">
                    <p:embed/>
                  </p:oleObj>
                </mc:Choice>
                <mc:Fallback>
                  <p:oleObj name="Формула" r:id="rId35" imgW="355446" imgH="190417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2876"/>
                          <a:ext cx="496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6" name="Object 61"/>
            <p:cNvGraphicFramePr>
              <a:graphicFrameLocks noChangeAspect="1"/>
            </p:cNvGraphicFramePr>
            <p:nvPr/>
          </p:nvGraphicFramePr>
          <p:xfrm>
            <a:off x="1824" y="2540"/>
            <a:ext cx="612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7" name="Формула" r:id="rId37" imgW="418918" imgH="152334" progId="Equation.3">
                    <p:embed/>
                  </p:oleObj>
                </mc:Choice>
                <mc:Fallback>
                  <p:oleObj name="Формула" r:id="rId37" imgW="418918" imgH="152334" progId="Equation.3">
                    <p:embed/>
                    <p:pic>
                      <p:nvPicPr>
                        <p:cNvPr id="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2540"/>
                          <a:ext cx="612" cy="2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7" name="Object 62"/>
            <p:cNvGraphicFramePr>
              <a:graphicFrameLocks noChangeAspect="1"/>
            </p:cNvGraphicFramePr>
            <p:nvPr/>
          </p:nvGraphicFramePr>
          <p:xfrm>
            <a:off x="96" y="2876"/>
            <a:ext cx="1142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" name="Формула" r:id="rId39" imgW="799753" imgH="177723" progId="Equation.3">
                    <p:embed/>
                  </p:oleObj>
                </mc:Choice>
                <mc:Fallback>
                  <p:oleObj name="Формула" r:id="rId39" imgW="799753" imgH="177723" progId="Equation.3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2876"/>
                          <a:ext cx="1142" cy="2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8" name="Object 63"/>
            <p:cNvGraphicFramePr>
              <a:graphicFrameLocks noChangeAspect="1"/>
            </p:cNvGraphicFramePr>
            <p:nvPr/>
          </p:nvGraphicFramePr>
          <p:xfrm>
            <a:off x="248" y="2524"/>
            <a:ext cx="850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9" name="Формула" r:id="rId41" imgW="609336" imgH="190417" progId="Equation.3">
                    <p:embed/>
                  </p:oleObj>
                </mc:Choice>
                <mc:Fallback>
                  <p:oleObj name="Формула" r:id="rId41" imgW="609336" imgH="190417" progId="Equation.3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" y="2524"/>
                          <a:ext cx="850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9" name="Object 64"/>
            <p:cNvGraphicFramePr>
              <a:graphicFrameLocks noChangeAspect="1"/>
            </p:cNvGraphicFramePr>
            <p:nvPr/>
          </p:nvGraphicFramePr>
          <p:xfrm>
            <a:off x="288" y="3338"/>
            <a:ext cx="768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0" name="Формула" r:id="rId43" imgW="545626" imgH="203024" progId="Equation.3">
                    <p:embed/>
                  </p:oleObj>
                </mc:Choice>
                <mc:Fallback>
                  <p:oleObj name="Формула" r:id="rId43" imgW="545626" imgH="203024" progId="Equation.3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3338"/>
                          <a:ext cx="768" cy="2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60" name="Object 65"/>
            <p:cNvGraphicFramePr>
              <a:graphicFrameLocks noChangeAspect="1"/>
            </p:cNvGraphicFramePr>
            <p:nvPr/>
          </p:nvGraphicFramePr>
          <p:xfrm>
            <a:off x="137" y="3884"/>
            <a:ext cx="1071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1" name="Формула" r:id="rId45" imgW="761669" imgH="203112" progId="Equation.3">
                    <p:embed/>
                  </p:oleObj>
                </mc:Choice>
                <mc:Fallback>
                  <p:oleObj name="Формула" r:id="rId45" imgW="761669" imgH="203112" progId="Equation.3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" y="3884"/>
                          <a:ext cx="1071" cy="2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61" name="Object 66"/>
            <p:cNvGraphicFramePr>
              <a:graphicFrameLocks noChangeAspect="1"/>
            </p:cNvGraphicFramePr>
            <p:nvPr/>
          </p:nvGraphicFramePr>
          <p:xfrm>
            <a:off x="3072" y="3308"/>
            <a:ext cx="1160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" name="Формула" r:id="rId47" imgW="736600" imgH="228600" progId="Equation.3">
                    <p:embed/>
                  </p:oleObj>
                </mc:Choice>
                <mc:Fallback>
                  <p:oleObj name="Формула" r:id="rId47" imgW="736600" imgH="228600" progId="Equation.3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2" y="3308"/>
                          <a:ext cx="1160" cy="33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62" name="Object 67"/>
            <p:cNvGraphicFramePr>
              <a:graphicFrameLocks noChangeAspect="1"/>
            </p:cNvGraphicFramePr>
            <p:nvPr/>
          </p:nvGraphicFramePr>
          <p:xfrm>
            <a:off x="3024" y="3884"/>
            <a:ext cx="1248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3" name="Формула" r:id="rId49" imgW="850531" imgH="190417" progId="Equation.3">
                    <p:embed/>
                  </p:oleObj>
                </mc:Choice>
                <mc:Fallback>
                  <p:oleObj name="Формула" r:id="rId49" imgW="850531" imgH="190417" progId="Equation.3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3884"/>
                          <a:ext cx="1248" cy="2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63" name="Rectangle 74"/>
            <p:cNvSpPr>
              <a:spLocks noChangeArrowheads="1"/>
            </p:cNvSpPr>
            <p:nvPr/>
          </p:nvSpPr>
          <p:spPr bwMode="auto">
            <a:xfrm>
              <a:off x="1872" y="864"/>
              <a:ext cx="536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i="1" dirty="0">
                  <a:solidFill>
                    <a:schemeClr val="bg2"/>
                  </a:solidFill>
                </a:rPr>
                <a:t>f(x)</a:t>
              </a:r>
              <a:endParaRPr lang="ru-RU" sz="3600" i="1" dirty="0">
                <a:solidFill>
                  <a:schemeClr val="bg2"/>
                </a:solidFill>
              </a:endParaRPr>
            </a:p>
          </p:txBody>
        </p:sp>
        <p:sp>
          <p:nvSpPr>
            <p:cNvPr id="9264" name="Rectangle 75"/>
            <p:cNvSpPr>
              <a:spLocks noChangeArrowheads="1"/>
            </p:cNvSpPr>
            <p:nvPr/>
          </p:nvSpPr>
          <p:spPr bwMode="auto">
            <a:xfrm>
              <a:off x="3360" y="864"/>
              <a:ext cx="63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i="1" dirty="0">
                  <a:solidFill>
                    <a:schemeClr val="bg2"/>
                  </a:solidFill>
                </a:rPr>
                <a:t>F(x)</a:t>
              </a:r>
              <a:endParaRPr lang="ru-RU" sz="3600" i="1" dirty="0">
                <a:solidFill>
                  <a:schemeClr val="bg2"/>
                </a:solidFill>
              </a:endParaRPr>
            </a:p>
          </p:txBody>
        </p:sp>
        <p:sp>
          <p:nvSpPr>
            <p:cNvPr id="9265" name="Rectangle 76"/>
            <p:cNvSpPr>
              <a:spLocks noChangeArrowheads="1"/>
            </p:cNvSpPr>
            <p:nvPr/>
          </p:nvSpPr>
          <p:spPr bwMode="auto">
            <a:xfrm>
              <a:off x="336" y="864"/>
              <a:ext cx="63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i="1" dirty="0">
                  <a:solidFill>
                    <a:schemeClr val="bg2"/>
                  </a:solidFill>
                </a:rPr>
                <a:t>F(x)</a:t>
              </a:r>
              <a:endParaRPr lang="ru-RU" sz="3600" i="1" dirty="0">
                <a:solidFill>
                  <a:schemeClr val="bg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4A85A"/>
                </a:solidFill>
                <a:latin typeface="Century Gothic" pitchFamily="34" charset="0"/>
              </a:rPr>
              <a:t>Физический смысл первообразной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7472386" cy="3567125"/>
          </a:xfrm>
        </p:spPr>
        <p:txBody>
          <a:bodyPr/>
          <a:lstStyle/>
          <a:p>
            <a:pPr algn="ctr">
              <a:buNone/>
            </a:pPr>
            <a:r>
              <a:rPr lang="ru" sz="54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Так как (s)' = v, </a:t>
            </a:r>
          </a:p>
          <a:p>
            <a:pPr algn="ctr">
              <a:buNone/>
            </a:pPr>
            <a:r>
              <a:rPr lang="ru" sz="54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то s – первообразная для v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209</TotalTime>
  <Words>222</Words>
  <Application>Microsoft Office PowerPoint</Application>
  <PresentationFormat>Экран (4:3)</PresentationFormat>
  <Paragraphs>36</Paragraphs>
  <Slides>6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Литейная</vt:lpstr>
      <vt:lpstr>Формула</vt:lpstr>
      <vt:lpstr>Первообразная</vt:lpstr>
      <vt:lpstr>Определение первообразной</vt:lpstr>
      <vt:lpstr>Неоднозначность первообразной</vt:lpstr>
      <vt:lpstr>Правила интегрирования</vt:lpstr>
      <vt:lpstr>Таблица первообразных</vt:lpstr>
      <vt:lpstr>Физический смысл первообразной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Первообразная</dc:title>
  <dc:creator>Владимир</dc:creator>
  <cp:lastModifiedBy>Диана</cp:lastModifiedBy>
  <cp:revision>28</cp:revision>
  <dcterms:modified xsi:type="dcterms:W3CDTF">2016-10-01T20:00:44Z</dcterms:modified>
</cp:coreProperties>
</file>